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7"/>
  </p:notesMasterIdLst>
  <p:sldIdLst>
    <p:sldId id="256" r:id="rId2"/>
    <p:sldId id="541" r:id="rId3"/>
    <p:sldId id="553" r:id="rId4"/>
    <p:sldId id="554" r:id="rId5"/>
    <p:sldId id="543" r:id="rId6"/>
    <p:sldId id="551" r:id="rId7"/>
    <p:sldId id="552" r:id="rId8"/>
    <p:sldId id="544" r:id="rId9"/>
    <p:sldId id="545" r:id="rId10"/>
    <p:sldId id="546" r:id="rId11"/>
    <p:sldId id="547" r:id="rId12"/>
    <p:sldId id="548" r:id="rId13"/>
    <p:sldId id="549" r:id="rId14"/>
    <p:sldId id="550" r:id="rId15"/>
    <p:sldId id="480" r:id="rId16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94F60"/>
    <a:srgbClr val="C0C0C0"/>
    <a:srgbClr val="383D4B"/>
    <a:srgbClr val="717375"/>
    <a:srgbClr val="B61430"/>
    <a:srgbClr val="F1903A"/>
    <a:srgbClr val="49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68" y="5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29ED-E64B-4F9C-9F1C-6B43EF774E4D}" type="datetimeFigureOut">
              <a:rPr lang="pt-PT" smtClean="0"/>
              <a:t>12/06/2023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D6-DD16-43E3-B115-2AD82A56797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09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0706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717786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607276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022004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C76B2E-00AC-4149-9B65-53BB71842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56FAA4A-D046-47DC-B8EC-E44F59BAD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E221CC8-2ABE-47BE-9F50-5563528D8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2625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244974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01317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302948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04663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39612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070879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211909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88676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DE3-B8DE-A642-BDFD-7866F1501164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94" y="6565016"/>
            <a:ext cx="7620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21" y="6688777"/>
            <a:ext cx="1447800" cy="3429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60833" y="2806348"/>
            <a:ext cx="45571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7167" y="1572491"/>
            <a:ext cx="867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pt-PT" sz="2400" b="1" dirty="0">
                <a:solidFill>
                  <a:srgbClr val="494F60"/>
                </a:solidFill>
              </a:rPr>
              <a:t>Direito Internacional do Ambiente e da Energia</a:t>
            </a:r>
            <a:endParaRPr lang="en-US" sz="2400" b="1" dirty="0">
              <a:solidFill>
                <a:srgbClr val="494F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088" y="3633992"/>
            <a:ext cx="8668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PT" altLang="pt-PT" sz="2200" dirty="0">
                <a:solidFill>
                  <a:srgbClr val="494F60"/>
                </a:solidFill>
              </a:rPr>
              <a:t>Licenciatura em Engenharia da Energia e Ambiente – Comércio Europeu de Emissões</a:t>
            </a:r>
          </a:p>
          <a:p>
            <a:pPr>
              <a:spcBef>
                <a:spcPct val="0"/>
              </a:spcBef>
            </a:pPr>
            <a:endParaRPr lang="en-US" altLang="pt-PT" sz="2200" dirty="0">
              <a:solidFill>
                <a:srgbClr val="494F6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7C6BDD-AB5A-482B-97BC-889C70B2F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303" y="6563802"/>
            <a:ext cx="13620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Fase 2 (2008-2012)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Coincidiu com o primeiro período do Protocolo de Quioto, em que os países do RCLE-UE tinham objetivos concretos de redução das emissões a cumprir.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Principais características da fase 2: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Limite máximo mais baixo para as licenças de emissão (cerca de 6,5 % inferior em relação a 2005)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3 novos países — Islândia, Listenstaine e Noruega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Emissões de óxido nitroso provenientes da produção de ácido nítrico incluídos por vários países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90% de licenças de emissão a título gratuito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5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87324" y="826304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Principais características da fase 2: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Começaram a realizar-se leilões em alguns EM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sanção por incumprimento foi aumentada para 100 EUR por tonelada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 empresas foram autorizadas a comprar créditos internacionais, totalizando cerca de 1,4 mil milhões de toneladas de CO2.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registo da União substituiu os registos nacionais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setor da aviação foi incluído no CELE em 1 de janeiro de 2012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limite máximo das licenças foi reduzido na fase 2, com base nas emissões reais (fase piloto). Mas: a crise económica de 2008 levou a reduções de </a:t>
            </a:r>
            <a:r>
              <a:rPr lang="pt-PT" sz="2600" b="1">
                <a:solidFill>
                  <a:srgbClr val="494F60"/>
                </a:solidFill>
                <a:cs typeface="Arial" charset="0"/>
              </a:rPr>
              <a:t>emissões menores 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do que o esperado. = grande excedente de licenças, com influência no preço.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1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Fase 3 (2013-2020)</a:t>
            </a: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 limite único, a nível da UE, de emissões em vez do anterior sistema de limites máximos nacionais;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venda em leilão como método normal para a atribuição de licenças de emissão (em vez de atribuição a título gratuito);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regras harmonizadas de atribuição aplicáveis às licenças de emissão ainda concedidas a título gratuito;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mais setores e gases incluídos;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300 milhões de licenças de emissão reservadas na Reserva dos Novos Participantes para financiar a implantação de tecnologias inovadoras de energias renováveis e a captura e armazenamento de carbono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6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Revisão para a fase 4 (2021-2030)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Para aumentar o ritmo das reduções das emissões, o número global de licenças de emissão diminuirá a uma taxa anual de 2,2% a partir de 2021, em comparação com 1,74 % atualmente.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Reserva de Estabilidade do Mercado - o mecanismo criado pela UE para reduzir o excedente de licenças de emissão no mercado do carbono - será substancialmente reforçada.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Entre 2019 e 2023, a quantidade de licenças depositadas na reserva duplicará para 24% das licenças em circulação. A taxa de depósito regular de 12 % será restaurada a partir de 2024.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08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Atribuição a título gratuito: será prolongada por mais uma década e revisto de modo a centrar-se nos setores com maior risco de relocalização da sua produção para fora da UE. Estes setores receberão 100 % da sua atribuição a título gratuito.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Para os setores menos expostos, prevê-se que a atribuição a título gratuito seja eliminada gradualmente após 2026, passando de um máximo de 30% para 0 no final da fase 4.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Será reservado um número considerável de licenças de emissão a título gratuito para instalações novas e em crescimento. Este número consiste em licenças que não foram atribuídas a partir do montante total disponível para atribuição a título gratuito até ao final da fase 3 (2020) e 200 milhões de licenças da MSR.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4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C9E4BB-B537-4D49-9F81-D73F1B4A8850}"/>
              </a:ext>
            </a:extLst>
          </p:cNvPr>
          <p:cNvSpPr/>
          <p:nvPr/>
        </p:nvSpPr>
        <p:spPr>
          <a:xfrm>
            <a:off x="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11">
            <a:extLst>
              <a:ext uri="{FF2B5EF4-FFF2-40B4-BE49-F238E27FC236}">
                <a16:creationId xmlns:a16="http://schemas.microsoft.com/office/drawing/2014/main" id="{D4F40591-B16F-479B-B079-596B50F8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2856845"/>
            <a:ext cx="9178925" cy="406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4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4600" b="1" dirty="0">
                <a:solidFill>
                  <a:schemeClr val="bg1"/>
                </a:solidFill>
              </a:rPr>
              <a:t>Muito obrigado</a:t>
            </a:r>
            <a:r>
              <a:rPr lang="pt-BR" altLang="pt-PT" sz="4600" b="1" dirty="0">
                <a:solidFill>
                  <a:schemeClr val="bg1"/>
                </a:solidFill>
              </a:rPr>
              <a:t>!</a:t>
            </a:r>
            <a:endParaRPr lang="pt-BR" altLang="pt-PT" sz="32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PT" sz="2700" b="1" i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PT" sz="2700" b="1" i="1" dirty="0">
                <a:solidFill>
                  <a:schemeClr val="bg1"/>
                </a:solidFill>
              </a:rPr>
              <a:t>ruilanceiro@fd.ulisboa.pt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2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4382E2-431E-4D57-9673-F68D880A5CE5}"/>
              </a:ext>
            </a:extLst>
          </p:cNvPr>
          <p:cNvCxnSpPr/>
          <p:nvPr/>
        </p:nvCxnSpPr>
        <p:spPr>
          <a:xfrm>
            <a:off x="1058863" y="2465388"/>
            <a:ext cx="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C7EA1C-7AC6-4AE9-8058-B1F72835E0F5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F2101-1307-4265-BBBC-5AB9CDE9025D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4B1CC-1BC9-4865-BE3F-343C2952F224}"/>
              </a:ext>
            </a:extLst>
          </p:cNvPr>
          <p:cNvSpPr/>
          <p:nvPr/>
        </p:nvSpPr>
        <p:spPr>
          <a:xfrm>
            <a:off x="0" y="0"/>
            <a:ext cx="10688638" cy="1331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2232" name="Picture 9" descr="logo-ICJP-CIDP.png">
            <a:extLst>
              <a:ext uri="{FF2B5EF4-FFF2-40B4-BE49-F238E27FC236}">
                <a16:creationId xmlns:a16="http://schemas.microsoft.com/office/drawing/2014/main" id="{CF6CD7A6-1602-4B93-BDD6-599C75525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4650"/>
            <a:ext cx="3246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1C9DB-AB6A-4924-9573-38576BF09041}"/>
              </a:ext>
            </a:extLst>
          </p:cNvPr>
          <p:cNvCxnSpPr/>
          <p:nvPr/>
        </p:nvCxnSpPr>
        <p:spPr>
          <a:xfrm>
            <a:off x="5367338" y="1058863"/>
            <a:ext cx="4768850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34" name="TextBox 14">
            <a:extLst>
              <a:ext uri="{FF2B5EF4-FFF2-40B4-BE49-F238E27FC236}">
                <a16:creationId xmlns:a16="http://schemas.microsoft.com/office/drawing/2014/main" id="{51A8DCB1-8535-4529-9BCF-FB678BA8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31813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2800" dirty="0">
                <a:solidFill>
                  <a:srgbClr val="C0C0C0"/>
                </a:solidFill>
              </a:rPr>
              <a:t>Muito obrigado!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61AD0-BB8D-47CE-8F41-E3DABDAF874E}"/>
              </a:ext>
            </a:extLst>
          </p:cNvPr>
          <p:cNvCxnSpPr/>
          <p:nvPr/>
        </p:nvCxnSpPr>
        <p:spPr>
          <a:xfrm>
            <a:off x="1058863" y="7124700"/>
            <a:ext cx="1976437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PT" sz="4400" b="1" dirty="0">
                <a:solidFill>
                  <a:schemeClr val="bg1"/>
                </a:solidFill>
              </a:rPr>
              <a:t>Alterações climáticas </a:t>
            </a: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400" b="1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6/12/2023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Convenção-Quadro das Nações Unidas sobre Alterações Climáticas (CQNUAC): Em 2015, os líderes mundiais chegaram a acordo sobre novos objetivos ambiciosos em matéria de luta contra as alterações climáticas.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Acordo de Paris inclui um plano de ação para limitar o aquecimento global. Principais elementos: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Manter o aumento da temperatura média mundial bem abaixo dos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2.°C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em relação aos níveis pré-industriais e em envidar esforços para limitar o aumento 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1,5.°C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Antes e durante a conferência de Paris, os países apresentaram planos de ação nacionais abrangentes (designados CDN – contributos determinados a nível nacional) para reduzirem as suas emissões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Convenção-Quadro das Nações Unidas sobre Alterações Climáticas (CQNUAC)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45966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6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436728" y="784503"/>
            <a:ext cx="9815181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Principais elementos: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governos apresentam os seus planos de ação de 5 em 5 anos, estabelecendo metas cada vez mais ambiciosas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países concordaram em apresentar relatórios aos outros governos e ao público sobre o seu desempenho no alcance das suas metas, para assegurar a transparência e a supervisão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Prestar financiamento à luta contra as alterações climáticas para ajudar os países em desenvolvimento a reduzirem as emissões e a criarem resiliência aos efeitos das alterações climáticas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Entrou em vigor a 4 de novembro de 2016 (ratificado por, pelo menos, 55 países, que representavam no mínimo 55% das emissões mundiais de gases com efeito de estufa.)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Convenção-Quadro das Nações Unidas sobre Alterações Climáticas (CQNUAC)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1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Criado em 2005, o CELE é o primeiro sistema internacional de comércio de licenças de emissão do mundo.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Encontra-se agora na sua quarta fase (2021-2030).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14 de julho de 2021, a Comissão Europeia adotou uma série de propostas legislativas que definem a forma como tenciona alcançar a neutralidade climática na UE até 2050, incluindo o objetivo intermédio de uma redução líquida de, pelo menos, 55% das emissões de gases com efeito de estufa até 2030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pacote propõe a revisão de vários atos legislativos da UE em matéria de clima, incluindo o RCLE-UE, o Regulamento Partilha de Esforços, a legislação relativa aos transportes e à utilização dos solos.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9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CELE assenta no princípio da «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cap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and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trade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»: É fixado um limite máximo para a quantidade total de determinados gases com efeito de estufa que podem ser emitidos pelas instalações abrangidas pelo sistema. O limite máximo é reduzido ao longo do tempo para que as emissões totais diminuam.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Dentro do limite máximo, as instalações compram ou recebem licenças de emissão, que podem negociar entre si, conforme necessário. O limite para o número total de licenças disponíveis garante que têm um valor de mercado.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Após cada ano, uma instalação deve devolver licenças de emissão suficientes para cobrir plenamente as suas emissões, caso contrário, são aplicadas coimas pesadas. 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 a instalação reduzir as suas emissões, pode manter as licenças para necessidades futuras ou vendê-las.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comércio traz flexibilidade que garante que as emissões são cortadas quando custa menos para fazê-lo. Um preço robusto do carbono também promove o investimento em tecnologias inovadoras e de baixo carbono.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GEE incluídos: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dióxido de carbono (CO 2) (produção de eletricidade e calor,       setores industriais com utilização intensiva de energia, incluindo refinarias de petróleo, siderúrgicas e produção de ferro, alumínio, metais, cimento, cal, vidro, cerâmica, pasta, papel, cartão, ácidos e produtos químicos orgânicos a granel, aviação comercial no Espaço Económico Europeu;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óxido nitroso (N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2O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 da produção de ácidos nítricos,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adípicos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glicílicos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e glioxal;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perfluorocarbonetos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PFCs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 da produção de alumínio.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361950" lvl="1" algn="just"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Fase 1 (2005-2007)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Projeto-piloto de três anos de «aprender fazendo» para se preparar para a fase 2, quando o RCLE-UE teria de funcionar eficazmente para ajudar a UE a cumprir os seus objetivos de Quioto.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Principais características da fase 1: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Abrangeu apenas as emissões de CO2 provenientes de geradores de energia e de indústrias com utilização intensiva de energia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Quase todas as licenças foram concedidas gratuitamente.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sanção por incumprimento foi de 40 EUR por tonelada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1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19665" y="1187811"/>
            <a:ext cx="981518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fase 1 conseguiu estabelecer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um preço para o carbono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comércio livre de licenças de emissão em toda a UE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infraestrutura necessária para monitorar, relatar e verificar as emissões das empresas abrangidas.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Na ausência de dados fiáveis sobre as emissões, os limites máximos da fase 1 foram fixados com base em estimativas. Consequentemente, a quantidade total de licenças emitidas excedeu as emissões e, com a oferta excedendo significativamente a procura, em 2007 o preço das licenças de emissão caiu para zero.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319" y="256168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Comércio Europeu de Licenças de Emissões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3824E15-39E6-43AF-932A-1B6AB66E4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224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1452</Words>
  <Application>Microsoft Office PowerPoint</Application>
  <PresentationFormat>Personalizados</PresentationFormat>
  <Paragraphs>116</Paragraphs>
  <Slides>15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Tavares Lanceiro</dc:creator>
  <cp:lastModifiedBy>Rui Lanceiro</cp:lastModifiedBy>
  <cp:revision>399</cp:revision>
  <dcterms:created xsi:type="dcterms:W3CDTF">2015-03-08T09:37:28Z</dcterms:created>
  <dcterms:modified xsi:type="dcterms:W3CDTF">2023-06-12T01:03:59Z</dcterms:modified>
</cp:coreProperties>
</file>